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66" r:id="rId5"/>
    <p:sldId id="272" r:id="rId6"/>
    <p:sldId id="273" r:id="rId7"/>
    <p:sldId id="261" r:id="rId8"/>
    <p:sldId id="257" r:id="rId9"/>
    <p:sldId id="263" r:id="rId10"/>
    <p:sldId id="274" r:id="rId11"/>
    <p:sldId id="275" r:id="rId12"/>
    <p:sldId id="268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AB6A-7EB9-4586-9A00-32BA618DA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2DC27-C422-46DF-80D1-0E1B4D6DD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819BF-A431-4374-97C5-96DED606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B4AF7-ACA6-4DBA-9C17-8A501F49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355D0-B5FB-4D7B-9177-7CB3DE32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9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E307-2473-410A-AEB8-CBB3FA50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5DCE6-9E0F-4D2A-8B98-A74D803A9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08B51-EC67-4D8E-BAF1-4697FDCF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DF0F6-8167-4BF0-B8FD-179FD453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11B43-E74A-42C0-B100-410FE49F8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5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C8506F-CDB3-42A3-8E02-FF41D8F60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E2D90-DCBA-4EFB-ACDB-AD8B1FA4E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2A234-BB27-490F-B5AD-FC3F80AA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E6350-D115-456E-A7ED-9C6D62F2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8DCB6-58CA-4EF5-A878-A250CD36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C23F-F521-43AD-A117-74B82912B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AE2B0-71D1-40C6-AF2D-2EE4CA02A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1ED7-E46A-4DB1-9144-E3385589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5391B-A44D-4134-8714-EF4D50F9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E841-BA18-4082-A317-B7C800D5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1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A346-5D9A-4A82-BD6B-4A55F3674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32793-75CD-4A57-9586-CDBCF4B2E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3CE31-3BB2-4363-A558-06DA9A09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FFEB4-341E-4025-9249-4D95A0B5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8B0A7-6DA2-470E-9BAB-75BEC94B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72CB-85C1-4350-A310-EBEA57F88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99DB-A4D0-4824-B8FF-43E5B2249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E1A64-8AAD-4973-AD20-B6CC9B02C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DE91D-D1A9-4CEF-8FCC-32FB4BC9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DD8E9-83DA-46FC-848C-CBAD4895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43637-D39A-4A2D-9355-E7DBC646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00143-7CA8-4551-AF2C-66578411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976B2-07EC-4341-8BAD-0E101B352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0709D-9D68-4046-AFA7-A7F276C84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375628-D943-4FC9-A02B-4D2DE6B21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0DEE31-904F-4D28-8618-F39B0E1170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657E2F-6C8E-4A9F-B646-490C8D6D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A16D33-8B98-4DBB-B817-1D39CAA3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269C4-D080-4DE8-A792-6509BA80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930B-917C-45B8-9371-A586EE920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631F9-57A8-49F2-959C-5C4759B8D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2B30E-39EC-4A93-8786-A1947391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68463-6034-4E6D-BEA9-1C5E0434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2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ACD992-D660-4C97-8A2F-587A9E2B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7A8FB-7061-4AB3-AD03-638E7294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9ACC2-4B4F-442D-AD97-4F9B4881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2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174B-3F37-4EC6-8D63-4E2BD82C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DB440-E1A4-4F8F-901A-60128B499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01F50-A28F-416F-9AEF-B3D4983D9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E1FE6-E622-4E79-B74A-E30D668E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88520-82BD-4A94-96D0-8FAEF3B1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E9488-8976-45EE-8F93-F0E3F7F1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2228-E0C6-43CC-A257-6B799DC3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C0B07D-B67E-4484-A25A-65B9CCDA3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58801-8B47-4244-A669-0DD2D2634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4D115-9F71-42B3-8006-C62905651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32493-7F9F-4D0C-A0D5-82F36DFE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CFC1B-5A32-4E61-8521-B84BABAB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4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A215F-69C0-41DA-821F-21E9E1D5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C2663-EEEC-4A7A-BE39-0A571B839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D1E91-75CD-4180-8A94-1A906383F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830-EDA8-41C2-862B-9105BBB4AD59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A7B11-7F4E-4524-9E08-D232693C7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4DB70-6E99-40D5-8493-BADFE2621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5F0DD-F66B-467E-B781-16B9BEE43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1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pcnation.org/" TargetMode="External"/><Relationship Id="rId2" Type="http://schemas.openxmlformats.org/officeDocument/2006/relationships/hyperlink" Target="https://www.legacyfamilyhealthcar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irectprimarycare.com/50-inspirational-quotes-for-docpreneurs-and-dpc-industry-influencers/" TargetMode="External"/><Relationship Id="rId4" Type="http://schemas.openxmlformats.org/officeDocument/2006/relationships/hyperlink" Target="https://www.dpcfrontier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6F9945-66FD-4FE8-9A60-3D431E021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0" r="7523" b="-3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545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3E2CAE3-A8FE-424D-8F00-DC8569448F70}"/>
              </a:ext>
            </a:extLst>
          </p:cNvPr>
          <p:cNvSpPr txBox="1"/>
          <p:nvPr/>
        </p:nvSpPr>
        <p:spPr>
          <a:xfrm>
            <a:off x="3626471" y="2042238"/>
            <a:ext cx="53998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Lindsay M. Kreps, MSN, APRN, FNP-C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</a:rPr>
              <a:t>20 years experience in 			healthcare.  Specializes in </a:t>
            </a:r>
          </a:p>
          <a:p>
            <a:r>
              <a:rPr lang="en-US" sz="2000" dirty="0">
                <a:solidFill>
                  <a:schemeClr val="bg1"/>
                </a:solidFill>
              </a:rPr>
              <a:t>		Diabetic Care and Mental 			Health.                 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“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+mj-lt"/>
              </a:rPr>
              <a:t>I believe in treating the </a:t>
            </a:r>
          </a:p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                                 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+mj-lt"/>
              </a:rPr>
              <a:t>person as a whole, not just </a:t>
            </a:r>
          </a:p>
          <a:p>
            <a:r>
              <a:rPr lang="en-US" sz="2000" b="1" dirty="0">
                <a:solidFill>
                  <a:schemeClr val="bg1"/>
                </a:solidFill>
                <a:latin typeface="+mj-lt"/>
              </a:rPr>
              <a:t>                                 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+mj-lt"/>
              </a:rPr>
              <a:t>their illness.”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  <a:p>
            <a:r>
              <a:rPr lang="en-US" sz="2000" dirty="0">
                <a:solidFill>
                  <a:srgbClr val="800000"/>
                </a:solidFill>
              </a:rPr>
              <a:t>		</a:t>
            </a:r>
          </a:p>
        </p:txBody>
      </p:sp>
      <p:pic>
        <p:nvPicPr>
          <p:cNvPr id="20" name="Picture 19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B2661256-4814-48EA-A700-5622E1445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571" y="2653503"/>
            <a:ext cx="2199704" cy="329312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9C618C3-9E28-464E-97A4-B4451351AC61}"/>
              </a:ext>
            </a:extLst>
          </p:cNvPr>
          <p:cNvSpPr txBox="1"/>
          <p:nvPr/>
        </p:nvSpPr>
        <p:spPr>
          <a:xfrm>
            <a:off x="4913645" y="1154059"/>
            <a:ext cx="19800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Your Provider</a:t>
            </a:r>
            <a:endParaRPr lang="en-US" sz="2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5562577" y="869584"/>
            <a:ext cx="2554729" cy="87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Your Nurse: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7" name="Picture 16" descr="A person with the arms crossed&#10;&#10;Description automatically generated with medium confidence">
            <a:extLst>
              <a:ext uri="{FF2B5EF4-FFF2-40B4-BE49-F238E27FC236}">
                <a16:creationId xmlns:a16="http://schemas.microsoft.com/office/drawing/2014/main" id="{8AC3BE99-9FF6-4C0A-AB75-B04D5A8E1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6" y="2908323"/>
            <a:ext cx="2119079" cy="317242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35CD1232-549A-4DDF-A1B4-2D4506C3BF6F}"/>
              </a:ext>
            </a:extLst>
          </p:cNvPr>
          <p:cNvSpPr txBox="1"/>
          <p:nvPr/>
        </p:nvSpPr>
        <p:spPr>
          <a:xfrm>
            <a:off x="3481382" y="2222022"/>
            <a:ext cx="61332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Kyle L. McDaniel, BSN, RN: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	</a:t>
            </a:r>
            <a:r>
              <a:rPr lang="en-US" sz="2000" dirty="0">
                <a:solidFill>
                  <a:schemeClr val="bg1"/>
                </a:solidFill>
              </a:rPr>
              <a:t>15 years experience in healthcare</a:t>
            </a:r>
          </a:p>
          <a:p>
            <a:r>
              <a:rPr lang="en-US" sz="2000" dirty="0">
                <a:solidFill>
                  <a:schemeClr val="bg1"/>
                </a:solidFill>
              </a:rPr>
              <a:t>		Background in ER, Family Care, 			Geriatrics, Primary Care Management 		and Nurse Education. 	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		</a:t>
            </a:r>
            <a:r>
              <a:rPr lang="en-US" sz="2000" b="1" dirty="0">
                <a:solidFill>
                  <a:schemeClr val="bg1"/>
                </a:solidFill>
              </a:rPr>
              <a:t>“Quality healthcare focuses on the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                            patients needs, not demands of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                            the system.”</a:t>
            </a:r>
          </a:p>
        </p:txBody>
      </p:sp>
    </p:spTree>
    <p:extLst>
      <p:ext uri="{BB962C8B-B14F-4D97-AF65-F5344CB8AC3E}">
        <p14:creationId xmlns:p14="http://schemas.microsoft.com/office/powerpoint/2010/main" val="47428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1CF89589-D53B-449C-B431-BF31BFBD6B9A}"/>
              </a:ext>
            </a:extLst>
          </p:cNvPr>
          <p:cNvSpPr txBox="1"/>
          <p:nvPr/>
        </p:nvSpPr>
        <p:spPr>
          <a:xfrm>
            <a:off x="3197680" y="1234181"/>
            <a:ext cx="5399828" cy="250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Your life is your legacy!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</a:rPr>
              <a:t> The Legacy Healthcare Team is committed to providing affordable quality healthcare with the goal of maximizing your quality of life!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800000"/>
                </a:solidFill>
              </a:rPr>
              <a:t>		</a:t>
            </a:r>
          </a:p>
        </p:txBody>
      </p:sp>
      <p:pic>
        <p:nvPicPr>
          <p:cNvPr id="5" name="Picture 4" descr="A picture containing venn diagram&#10;&#10;Description automatically generated">
            <a:extLst>
              <a:ext uri="{FF2B5EF4-FFF2-40B4-BE49-F238E27FC236}">
                <a16:creationId xmlns:a16="http://schemas.microsoft.com/office/drawing/2014/main" id="{6EC21917-3C1C-4D7D-BC9D-D0CA6E27A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375" y="3584905"/>
            <a:ext cx="3496438" cy="2182064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102842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10BB840B-324C-4ECE-BD11-52DBEA8AB022}"/>
              </a:ext>
            </a:extLst>
          </p:cNvPr>
          <p:cNvSpPr txBox="1"/>
          <p:nvPr/>
        </p:nvSpPr>
        <p:spPr>
          <a:xfrm>
            <a:off x="3033466" y="1025985"/>
            <a:ext cx="5754696" cy="1837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EACF61-FFEE-476B-BFC4-8F9C3C8AAAFF}"/>
              </a:ext>
            </a:extLst>
          </p:cNvPr>
          <p:cNvSpPr txBox="1"/>
          <p:nvPr/>
        </p:nvSpPr>
        <p:spPr>
          <a:xfrm>
            <a:off x="3088555" y="2635178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https://www.legacyfamilyhealthcare.org/</a:t>
            </a:r>
            <a:endParaRPr lang="en-US" sz="16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https://dpcnation.org/</a:t>
            </a:r>
            <a:endParaRPr lang="en-US" sz="16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https://www.dpcfrontier.com/</a:t>
            </a:r>
            <a:endParaRPr lang="en-US" sz="16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https://directprimarycare.com/50-inspirational-quotes-for-docpreneurs-and-dpc-industry-influencers/</a:t>
            </a:r>
            <a:endParaRPr lang="en-US" sz="160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8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1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36" name="Freeform: Shape 1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1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1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39" name="Freeform: Shape 1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1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3039912" y="2931210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</a:rPr>
              <a:t>“Direct Primary Care is a cost-effective solution that will address 90% of your primary healthcare needs.”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bg1"/>
                </a:solidFill>
              </a:rPr>
              <a:t>			 – Paul Thomas, MD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65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4638301" y="733427"/>
            <a:ext cx="5754696" cy="1837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Direct Primary Care?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88A00-E047-483D-991C-94F21D8EA0E4}"/>
              </a:ext>
            </a:extLst>
          </p:cNvPr>
          <p:cNvSpPr txBox="1"/>
          <p:nvPr/>
        </p:nvSpPr>
        <p:spPr>
          <a:xfrm>
            <a:off x="3631222" y="1993185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DPC is a new way to receive high quality health care from a compassionate, dedicated Provider for a low monthly fee comparable to the cost of a cell phone.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Providers typically have a patient base of 2,500 – 5,000.  DPC providers focus on ¼ the patient base allowing them to dedicate more time to each patient.  Patients needs are at the heart of DPC.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No insurance plans, no corporate health systems, no middleman, just Providers and Patients working together for optimal health.  With a low monthly membership fee patients of Legacy Family Healthcare receive unlimited office visits, same day or next day appointments, labs, medication supplies and after-hours access to your provider. 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1309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3033793" y="2417862"/>
            <a:ext cx="6124108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DPC in the words of Legacy’s Founder: 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“Healthcare The Way It Should Be!”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		– Lindsay M. Kreps, MSN, APRN, FNP-C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08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4295251" y="892310"/>
            <a:ext cx="5754696" cy="1837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Pillars of Care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88A00-E047-483D-991C-94F21D8EA0E4}"/>
              </a:ext>
            </a:extLst>
          </p:cNvPr>
          <p:cNvSpPr txBox="1"/>
          <p:nvPr/>
        </p:nvSpPr>
        <p:spPr>
          <a:xfrm>
            <a:off x="3278806" y="2540827"/>
            <a:ext cx="6234163" cy="2711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Restore Provider-Patient relationship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Empower Patients to Care for Themselves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No 3</a:t>
            </a:r>
            <a:r>
              <a:rPr lang="en-US" sz="2200" baseline="30000" dirty="0">
                <a:solidFill>
                  <a:schemeClr val="bg1"/>
                </a:solidFill>
              </a:rPr>
              <a:t>rd</a:t>
            </a:r>
            <a:r>
              <a:rPr lang="en-US" sz="2200" dirty="0">
                <a:solidFill>
                  <a:schemeClr val="bg1"/>
                </a:solidFill>
              </a:rPr>
              <a:t> Party Involvement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Improve Quality and Focus of Care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Reduce Costs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Care provided by familiar staff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Advocate for Better HealthCare for Our Community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4063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3005535" y="2963779"/>
            <a:ext cx="6124108" cy="12236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With a dedicated Team Legacy Family Healthcare strives to improve the health and quality of life for</a:t>
            </a:r>
          </a:p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all our patients.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C4B6B0-6A4B-4B2A-96BE-0C4CDE082666}"/>
              </a:ext>
            </a:extLst>
          </p:cNvPr>
          <p:cNvSpPr txBox="1"/>
          <p:nvPr/>
        </p:nvSpPr>
        <p:spPr>
          <a:xfrm>
            <a:off x="2721746" y="1652335"/>
            <a:ext cx="6432684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Healthc</a:t>
            </a: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are Mission</a:t>
            </a:r>
          </a:p>
        </p:txBody>
      </p:sp>
    </p:spTree>
    <p:extLst>
      <p:ext uri="{BB962C8B-B14F-4D97-AF65-F5344CB8AC3E}">
        <p14:creationId xmlns:p14="http://schemas.microsoft.com/office/powerpoint/2010/main" val="2019539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4766638" y="255006"/>
            <a:ext cx="5754696" cy="1110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Services Included: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88A00-E047-483D-991C-94F21D8EA0E4}"/>
              </a:ext>
            </a:extLst>
          </p:cNvPr>
          <p:cNvSpPr txBox="1"/>
          <p:nvPr/>
        </p:nvSpPr>
        <p:spPr>
          <a:xfrm>
            <a:off x="4157934" y="1232173"/>
            <a:ext cx="5754696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Preventative Care: Annual Physicals, DOT Physicals, Sports Physicals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Management of chronic conditions: diabetes, high blood pressure, high cholesterol, asthma, thyroid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Treatment of common issues: cold, flu, strep throat, rashes, burns, wounds, and injuries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Minor Procedures: wound closure, mole removal, abscess drainage, joint injection, wax removal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Coordination of Care with Specialty Providers: ensures seamless continuity of care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Laboratory testing:  Full access to blood draws plus on-site testing for Flu, COVID-19, Strep, Pregnancy, RSV, Hemoccult and urinalysis. </a:t>
            </a:r>
          </a:p>
          <a:p>
            <a:pPr marL="3429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Medication refills:  On site pharmacy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032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3083227" y="2213568"/>
            <a:ext cx="5709721" cy="29038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US" sz="3400" b="1" dirty="0">
                <a:solidFill>
                  <a:schemeClr val="bg1"/>
                </a:solidFill>
              </a:rPr>
              <a:t>“It may seem nearly impossible to fathom a simple solution to our myriad of complex healthcare problems … but that is exactly what the Direct Primary Care model delivers…” </a:t>
            </a:r>
          </a:p>
          <a:p>
            <a:pPr indent="-228600" algn="ctr"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400" b="1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000" dirty="0">
                <a:solidFill>
                  <a:schemeClr val="bg1"/>
                </a:solidFill>
              </a:rPr>
              <a:t>			</a:t>
            </a:r>
            <a:r>
              <a:rPr lang="en-US" sz="2600" dirty="0">
                <a:solidFill>
                  <a:schemeClr val="bg1"/>
                </a:solidFill>
              </a:rPr>
              <a:t>– Rashmi Schramm, MD 				Optimal Wellness, Inc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44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B0D9AF8-8C06-48A4-AB7F-1F9ABD08886E}"/>
              </a:ext>
            </a:extLst>
          </p:cNvPr>
          <p:cNvSpPr txBox="1"/>
          <p:nvPr/>
        </p:nvSpPr>
        <p:spPr>
          <a:xfrm>
            <a:off x="4551924" y="845521"/>
            <a:ext cx="5754696" cy="1255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Do You Still Need Insurance?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6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88A00-E047-483D-991C-94F21D8EA0E4}"/>
              </a:ext>
            </a:extLst>
          </p:cNvPr>
          <p:cNvSpPr txBox="1"/>
          <p:nvPr/>
        </p:nvSpPr>
        <p:spPr>
          <a:xfrm>
            <a:off x="3792153" y="2037204"/>
            <a:ext cx="5709721" cy="24308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Yes.  Major life events require the security of insurance and coverage for hospitalization.</a:t>
            </a:r>
          </a:p>
          <a:p>
            <a:pPr indent="-2286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Individual Membership with Legacy Family Healthcare is not health insurance, but it reduces the out-of-pocket costs spent on co-pays, medications and lab services. With routine services included in your membership, you may save money by switching to a “high-deductible” health insurance plan that costs less per month.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091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663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kyle.mcdaniel</dc:creator>
  <cp:lastModifiedBy>kyle.mcdaniel</cp:lastModifiedBy>
  <cp:revision>48</cp:revision>
  <dcterms:created xsi:type="dcterms:W3CDTF">2021-12-09T18:28:36Z</dcterms:created>
  <dcterms:modified xsi:type="dcterms:W3CDTF">2021-12-29T19:05:57Z</dcterms:modified>
</cp:coreProperties>
</file>